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2" r:id="rId7"/>
    <p:sldId id="264" r:id="rId8"/>
    <p:sldId id="261" r:id="rId9"/>
  </p:sldIdLst>
  <p:sldSz cx="18288000" cy="10287000"/>
  <p:notesSz cx="6858000" cy="9144000"/>
  <p:embeddedFontLst>
    <p:embeddedFont>
      <p:font typeface="Arial Bold" panose="020B0704020202020204" pitchFamily="34" charset="0"/>
      <p:regular r:id="rId11"/>
      <p:bold r:id="rId12"/>
    </p:embeddedFont>
    <p:embeddedFont>
      <p:font typeface="Cambria" panose="02040503050406030204" pitchFamily="18" charset="0"/>
      <p:regular r:id="rId13"/>
      <p:bold r:id="rId14"/>
      <p:italic r:id="rId15"/>
      <p:boldItalic r:id="rId16"/>
    </p:embeddedFont>
    <p:embeddedFont>
      <p:font typeface="Cambria Bold" panose="02040803050406030204" pitchFamily="18" charset="0"/>
      <p:regular r:id="rId17"/>
      <p:bold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3D"/>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8DDE83-7C84-431E-B12D-092682637F79}" v="4" dt="2026-01-18T09:15:58.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hyperlink" Target="https://github.com/Gayathrisree23/napkill-smartbin" TargetMode="Externa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2854" y="2937352"/>
            <a:ext cx="13629146" cy="6553782"/>
          </a:xfrm>
          <a:prstGeom prst="rect">
            <a:avLst/>
          </a:prstGeom>
        </p:spPr>
        <p:txBody>
          <a:bodyPr wrap="square" lIns="0" tIns="0" rIns="0" bIns="0" rtlCol="0" anchor="t">
            <a:spAutoFit/>
          </a:bodyPr>
          <a:lstStyle/>
          <a:p>
            <a:pPr algn="l">
              <a:lnSpc>
                <a:spcPts val="4472"/>
              </a:lnSpc>
            </a:pPr>
            <a:endParaRPr dirty="0"/>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r>
              <a:rPr lang="en-US" sz="3451" b="1" dirty="0">
                <a:solidFill>
                  <a:schemeClr val="tx2">
                    <a:lumMod val="75000"/>
                  </a:schemeClr>
                </a:solidFill>
                <a:latin typeface="Cambria"/>
                <a:ea typeface="Cambria"/>
                <a:cs typeface="Cambria"/>
                <a:sym typeface="Cambria"/>
              </a:rPr>
              <a:t>Problem Statement Title: </a:t>
            </a:r>
            <a:r>
              <a:rPr lang="en-US" sz="3451" dirty="0">
                <a:solidFill>
                  <a:schemeClr val="tx2">
                    <a:lumMod val="75000"/>
                  </a:schemeClr>
                </a:solidFill>
                <a:latin typeface="Cambria"/>
                <a:ea typeface="Cambria"/>
                <a:cs typeface="Cambria"/>
                <a:sym typeface="Cambria"/>
              </a:rPr>
              <a:t>Analyzing Awareness, Usage, and Impact of Micro-Napkins</a:t>
            </a:r>
          </a:p>
          <a:p>
            <a:pPr algn="just">
              <a:lnSpc>
                <a:spcPts val="4313"/>
              </a:lnSpc>
            </a:pPr>
            <a:endParaRPr lang="en-US" sz="3451" b="1" dirty="0">
              <a:solidFill>
                <a:schemeClr val="tx2">
                  <a:lumMod val="75000"/>
                </a:schemeClr>
              </a:solidFill>
              <a:latin typeface="Cambria"/>
              <a:ea typeface="Cambria"/>
              <a:cs typeface="Cambria"/>
              <a:sym typeface="Cambria"/>
            </a:endParaRPr>
          </a:p>
          <a:p>
            <a:pPr algn="just">
              <a:lnSpc>
                <a:spcPts val="4313"/>
              </a:lnSpc>
            </a:pPr>
            <a:r>
              <a:rPr lang="en-US" sz="3451" b="1" dirty="0">
                <a:solidFill>
                  <a:schemeClr val="tx2">
                    <a:lumMod val="75000"/>
                  </a:schemeClr>
                </a:solidFill>
                <a:latin typeface="Cambria"/>
                <a:ea typeface="Cambria"/>
                <a:cs typeface="Cambria"/>
                <a:sym typeface="Cambria"/>
              </a:rPr>
              <a:t>Team Name: </a:t>
            </a:r>
            <a:r>
              <a:rPr lang="en-US" sz="3451" dirty="0">
                <a:solidFill>
                  <a:schemeClr val="tx2">
                    <a:lumMod val="75000"/>
                  </a:schemeClr>
                </a:solidFill>
                <a:latin typeface="Cambria"/>
                <a:ea typeface="Cambria"/>
                <a:cs typeface="Cambria"/>
                <a:sym typeface="Cambria"/>
              </a:rPr>
              <a:t>Teach Shapers</a:t>
            </a:r>
          </a:p>
          <a:p>
            <a:pPr algn="l">
              <a:lnSpc>
                <a:spcPts val="4472"/>
              </a:lnSpc>
            </a:pPr>
            <a:endParaRPr lang="en-US" sz="3451" dirty="0">
              <a:solidFill>
                <a:schemeClr val="tx2">
                  <a:lumMod val="75000"/>
                </a:schemeClr>
              </a:solidFill>
              <a:latin typeface="Cambria"/>
              <a:ea typeface="Cambria"/>
              <a:cs typeface="Cambria"/>
              <a:sym typeface="Cambria"/>
            </a:endParaRPr>
          </a:p>
          <a:p>
            <a:pPr algn="l">
              <a:lnSpc>
                <a:spcPts val="4472"/>
              </a:lnSpc>
            </a:pPr>
            <a:r>
              <a:rPr lang="en-US" sz="3451" b="1" dirty="0">
                <a:solidFill>
                  <a:schemeClr val="tx2">
                    <a:lumMod val="75000"/>
                  </a:schemeClr>
                </a:solidFill>
                <a:latin typeface="Cambria"/>
                <a:ea typeface="Cambria"/>
                <a:cs typeface="Cambria"/>
                <a:sym typeface="Cambria"/>
              </a:rPr>
              <a:t>Institute Name: </a:t>
            </a:r>
            <a:r>
              <a:rPr lang="en-US" sz="3451" dirty="0">
                <a:solidFill>
                  <a:schemeClr val="tx2">
                    <a:lumMod val="75000"/>
                  </a:schemeClr>
                </a:solidFill>
                <a:latin typeface="Cambria"/>
                <a:ea typeface="Cambria"/>
                <a:cs typeface="Cambria"/>
                <a:sym typeface="Cambria"/>
              </a:rPr>
              <a:t>Sri Ramakrishna College of Arts And Science For Women</a:t>
            </a:r>
          </a:p>
        </p:txBody>
      </p:sp>
      <p:grpSp>
        <p:nvGrpSpPr>
          <p:cNvPr id="12" name="Group 12"/>
          <p:cNvGrpSpPr/>
          <p:nvPr/>
        </p:nvGrpSpPr>
        <p:grpSpPr>
          <a:xfrm>
            <a:off x="-40147" y="9624545"/>
            <a:ext cx="18302747" cy="862757"/>
            <a:chOff x="-3884" y="-66675"/>
            <a:chExt cx="4820477" cy="227228"/>
          </a:xfrm>
          <a:solidFill>
            <a:srgbClr val="0B533D"/>
          </a:solidFill>
        </p:grpSpPr>
        <p:sp>
          <p:nvSpPr>
            <p:cNvPr id="13" name="Freeform 13"/>
            <p:cNvSpPr/>
            <p:nvPr/>
          </p:nvSpPr>
          <p:spPr>
            <a:xfrm>
              <a:off x="-3884" y="-33338"/>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dirty="0">
                <a:solidFill>
                  <a:srgbClr val="FF0000"/>
                </a:solidFill>
                <a:highlight>
                  <a:srgbClr val="00FF00"/>
                </a:highlight>
              </a:endParaRPr>
            </a:p>
          </p:txBody>
        </p:sp>
        <p:sp>
          <p:nvSpPr>
            <p:cNvPr id="14" name="TextBox 14"/>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p>
          </p:txBody>
        </p:sp>
      </p:grpSp>
      <p:sp>
        <p:nvSpPr>
          <p:cNvPr id="15" name="TextBox 15"/>
          <p:cNvSpPr txBox="1"/>
          <p:nvPr/>
        </p:nvSpPr>
        <p:spPr>
          <a:xfrm>
            <a:off x="838201" y="2473809"/>
            <a:ext cx="16383000" cy="2561663"/>
          </a:xfrm>
          <a:prstGeom prst="rect">
            <a:avLst/>
          </a:prstGeom>
        </p:spPr>
        <p:txBody>
          <a:bodyPr wrap="square" lIns="0" tIns="0" rIns="0" bIns="0" rtlCol="0" anchor="t">
            <a:spAutoFit/>
          </a:bodyPr>
          <a:lstStyle/>
          <a:p>
            <a:pPr algn="ctr">
              <a:lnSpc>
                <a:spcPts val="6910"/>
              </a:lnSpc>
            </a:pPr>
            <a:r>
              <a:rPr lang="en-US" sz="4400" b="1" dirty="0">
                <a:solidFill>
                  <a:srgbClr val="000000"/>
                </a:solidFill>
                <a:latin typeface="Cambria Bold"/>
                <a:ea typeface="Cambria Bold"/>
                <a:cs typeface="Cambria Bold"/>
                <a:sym typeface="Cambria Bold"/>
              </a:rPr>
              <a:t>DATATHON ’26</a:t>
            </a:r>
          </a:p>
          <a:p>
            <a:pPr algn="ctr">
              <a:lnSpc>
                <a:spcPts val="6910"/>
              </a:lnSpc>
            </a:pPr>
            <a:r>
              <a:rPr lang="en-US" sz="4400" b="1" dirty="0">
                <a:solidFill>
                  <a:srgbClr val="000000"/>
                </a:solidFill>
                <a:latin typeface="Cambria Bold"/>
                <a:ea typeface="Cambria Bold"/>
                <a:cs typeface="Cambria Bold"/>
                <a:sym typeface="Cambria Bold"/>
              </a:rPr>
              <a:t>29-01-2026</a:t>
            </a:r>
          </a:p>
          <a:p>
            <a:pPr algn="ctr">
              <a:lnSpc>
                <a:spcPts val="6910"/>
              </a:lnSpc>
            </a:pPr>
            <a:r>
              <a:rPr lang="en-US" sz="4400" b="1" dirty="0">
                <a:solidFill>
                  <a:srgbClr val="000000"/>
                </a:solidFill>
                <a:latin typeface="Cambria Bold"/>
                <a:ea typeface="Cambria Bold"/>
                <a:cs typeface="Cambria Bold"/>
                <a:sym typeface="Cambria Bold"/>
              </a:rPr>
              <a:t>Basic Details of the Team and Problem Statement</a:t>
            </a:r>
          </a:p>
        </p:txBody>
      </p:sp>
      <p:sp>
        <p:nvSpPr>
          <p:cNvPr id="25" name="TextBox 24">
            <a:extLst>
              <a:ext uri="{FF2B5EF4-FFF2-40B4-BE49-F238E27FC236}">
                <a16:creationId xmlns:a16="http://schemas.microsoft.com/office/drawing/2014/main" id="{7B5F984E-05DE-43E8-BAB2-3DFA9C81E015}"/>
              </a:ext>
            </a:extLst>
          </p:cNvPr>
          <p:cNvSpPr txBox="1"/>
          <p:nvPr/>
        </p:nvSpPr>
        <p:spPr>
          <a:xfrm>
            <a:off x="6553200" y="9825354"/>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3" name="AutoShape 2">
            <a:extLst>
              <a:ext uri="{FF2B5EF4-FFF2-40B4-BE49-F238E27FC236}">
                <a16:creationId xmlns:a16="http://schemas.microsoft.com/office/drawing/2014/main" id="{A628CFF3-35C9-CDEC-9A6F-982A6604E23A}"/>
              </a:ext>
            </a:extLst>
          </p:cNvPr>
          <p:cNvSpPr>
            <a:spLocks noChangeAspect="1" noChangeArrowheads="1"/>
          </p:cNvSpPr>
          <p:nvPr/>
        </p:nvSpPr>
        <p:spPr bwMode="auto">
          <a:xfrm>
            <a:off x="8991599" y="4991099"/>
            <a:ext cx="6923547" cy="6923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A5F12D6-FF88-9355-3EC8-14AC28C84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527357"/>
            <a:ext cx="8458200" cy="1946908"/>
          </a:xfrm>
          <a:prstGeom prst="rect">
            <a:avLst/>
          </a:prstGeom>
        </p:spPr>
      </p:pic>
      <p:pic>
        <p:nvPicPr>
          <p:cNvPr id="7" name="Picture 6">
            <a:extLst>
              <a:ext uri="{FF2B5EF4-FFF2-40B4-BE49-F238E27FC236}">
                <a16:creationId xmlns:a16="http://schemas.microsoft.com/office/drawing/2014/main" id="{294D4C1F-D6B0-4288-CA96-CC9CB87C6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0" y="289831"/>
            <a:ext cx="2057400" cy="2057400"/>
          </a:xfrm>
          <a:prstGeom prst="rect">
            <a:avLst/>
          </a:prstGeom>
        </p:spPr>
      </p:pic>
      <p:sp>
        <p:nvSpPr>
          <p:cNvPr id="8" name="AutoShape 6">
            <a:extLst>
              <a:ext uri="{FF2B5EF4-FFF2-40B4-BE49-F238E27FC236}">
                <a16:creationId xmlns:a16="http://schemas.microsoft.com/office/drawing/2014/main" id="{D8FD5FAB-A02D-7F38-8A47-EA2B58189A10}"/>
              </a:ext>
            </a:extLst>
          </p:cNvPr>
          <p:cNvSpPr>
            <a:spLocks noChangeAspect="1" noChangeArrowheads="1"/>
          </p:cNvSpPr>
          <p:nvPr/>
        </p:nvSpPr>
        <p:spPr bwMode="auto">
          <a:xfrm>
            <a:off x="10892502" y="723455"/>
            <a:ext cx="2213897" cy="2213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a:extLst>
              <a:ext uri="{FF2B5EF4-FFF2-40B4-BE49-F238E27FC236}">
                <a16:creationId xmlns:a16="http://schemas.microsoft.com/office/drawing/2014/main" id="{59112B5B-24C3-4A0D-C1DC-E96B911FF965}"/>
              </a:ext>
            </a:extLst>
          </p:cNvPr>
          <p:cNvSpPr>
            <a:spLocks noChangeAspect="1" noChangeArrowheads="1"/>
          </p:cNvSpPr>
          <p:nvPr/>
        </p:nvSpPr>
        <p:spPr bwMode="auto">
          <a:xfrm>
            <a:off x="8991600" y="4991100"/>
            <a:ext cx="1900902" cy="19009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541A1C07-B61D-8D0D-EA85-2940E7E3E062}"/>
              </a:ext>
            </a:extLst>
          </p:cNvPr>
          <p:cNvPicPr>
            <a:picLocks noChangeAspect="1"/>
          </p:cNvPicPr>
          <p:nvPr/>
        </p:nvPicPr>
        <p:blipFill>
          <a:blip r:embed="rId5"/>
          <a:stretch>
            <a:fillRect/>
          </a:stretch>
        </p:blipFill>
        <p:spPr>
          <a:xfrm>
            <a:off x="15664306" y="286885"/>
            <a:ext cx="2336617" cy="2332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76301" flipV="1">
            <a:off x="1030421" y="1842881"/>
            <a:ext cx="10245457" cy="268855"/>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3" name="TextBox 3"/>
          <p:cNvSpPr txBox="1"/>
          <p:nvPr/>
        </p:nvSpPr>
        <p:spPr>
          <a:xfrm>
            <a:off x="1028698" y="920561"/>
            <a:ext cx="10401301"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DATASET OVERVIEW AND SOURCING</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7" name="Group 7"/>
          <p:cNvGrpSpPr/>
          <p:nvPr/>
        </p:nvGrpSpPr>
        <p:grpSpPr>
          <a:xfrm>
            <a:off x="0" y="9504386"/>
            <a:ext cx="18288000" cy="862757"/>
            <a:chOff x="0" y="-66675"/>
            <a:chExt cx="4816593" cy="227228"/>
          </a:xfrm>
          <a:solidFill>
            <a:srgbClr val="0B533D"/>
          </a:solidFill>
        </p:grpSpPr>
        <p:sp>
          <p:nvSpPr>
            <p:cNvPr id="8" name="Freeform 8"/>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9" name="TextBox 9"/>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highlight>
                  <a:srgbClr val="00FF00"/>
                </a:highlight>
              </a:endParaRPr>
            </a:p>
          </p:txBody>
        </p:sp>
      </p:grpSp>
      <p:sp>
        <p:nvSpPr>
          <p:cNvPr id="15" name="TextBox 14">
            <a:extLst>
              <a:ext uri="{FF2B5EF4-FFF2-40B4-BE49-F238E27FC236}">
                <a16:creationId xmlns:a16="http://schemas.microsoft.com/office/drawing/2014/main" id="{94D2D815-BB3B-45A2-856A-6C0558777ECC}"/>
              </a:ext>
            </a:extLst>
          </p:cNvPr>
          <p:cNvSpPr txBox="1"/>
          <p:nvPr/>
        </p:nvSpPr>
        <p:spPr>
          <a:xfrm>
            <a:off x="6553200" y="9659868"/>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26" name="Picture 2" descr="SRCAS Official Page (@srcasofficial) · India · Instagram photos and videos">
            <a:extLst>
              <a:ext uri="{FF2B5EF4-FFF2-40B4-BE49-F238E27FC236}">
                <a16:creationId xmlns:a16="http://schemas.microsoft.com/office/drawing/2014/main" id="{7566E8E9-7694-D67D-93D5-43F21A8E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8"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F83FDC-D195-A6E0-D974-7F679723A854}"/>
              </a:ext>
            </a:extLst>
          </p:cNvPr>
          <p:cNvSpPr txBox="1"/>
          <p:nvPr/>
        </p:nvSpPr>
        <p:spPr>
          <a:xfrm>
            <a:off x="457200" y="2225393"/>
            <a:ext cx="16802101" cy="6986528"/>
          </a:xfrm>
          <a:prstGeom prst="rect">
            <a:avLst/>
          </a:prstGeom>
          <a:noFill/>
        </p:spPr>
        <p:txBody>
          <a:bodyPr wrap="square" rtlCol="0">
            <a:spAutoFit/>
          </a:bodyPr>
          <a:lstStyle/>
          <a:p>
            <a:r>
              <a:rPr lang="en-US" sz="3200" b="1" dirty="0"/>
              <a:t>Dataset Overview:</a:t>
            </a:r>
            <a:br>
              <a:rPr lang="en-US" sz="3200" dirty="0"/>
            </a:br>
            <a:r>
              <a:rPr lang="en-US" sz="3200" dirty="0"/>
              <a:t>The solution design is supported by secondary datasets and domain-specific observations related to:</a:t>
            </a:r>
          </a:p>
          <a:p>
            <a:pPr marL="457200" indent="-457200">
              <a:buFont typeface="Wingdings" panose="05000000000000000000" pitchFamily="2" charset="2"/>
              <a:buChar char="Ø"/>
            </a:pPr>
            <a:r>
              <a:rPr lang="en-US" sz="3200" dirty="0"/>
              <a:t>Sanitary waste generation statistics in rural and semi-urban India</a:t>
            </a:r>
          </a:p>
          <a:p>
            <a:pPr marL="457200" indent="-457200">
              <a:buFont typeface="Wingdings" panose="05000000000000000000" pitchFamily="2" charset="2"/>
              <a:buChar char="Ø"/>
            </a:pPr>
            <a:r>
              <a:rPr lang="en-US" sz="3200" dirty="0"/>
              <a:t>Environmental impact data on plastic-based sanitary products</a:t>
            </a:r>
          </a:p>
          <a:p>
            <a:pPr marL="457200" indent="-457200">
              <a:buFont typeface="Wingdings" panose="05000000000000000000" pitchFamily="2" charset="2"/>
              <a:buChar char="Ø"/>
            </a:pPr>
            <a:r>
              <a:rPr lang="en-US" sz="3200" dirty="0"/>
              <a:t>Health risk data associated with improper biomedical waste disposal</a:t>
            </a:r>
          </a:p>
          <a:p>
            <a:pPr marL="457200" indent="-457200">
              <a:buFont typeface="Wingdings" panose="05000000000000000000" pitchFamily="2" charset="2"/>
              <a:buChar char="Ø"/>
            </a:pPr>
            <a:r>
              <a:rPr lang="en-US" sz="3200" dirty="0"/>
              <a:t>Solar energy availability and thermal efficiency benchmarks</a:t>
            </a:r>
          </a:p>
          <a:p>
            <a:endParaRPr lang="en-US" sz="3200" dirty="0"/>
          </a:p>
          <a:p>
            <a:r>
              <a:rPr lang="en-US" sz="3200" b="1" dirty="0"/>
              <a:t>Data Sources:</a:t>
            </a:r>
            <a:endParaRPr lang="en-US" sz="3200" dirty="0"/>
          </a:p>
          <a:p>
            <a:pPr marL="457200" indent="-457200">
              <a:buFont typeface="Wingdings" panose="05000000000000000000" pitchFamily="2" charset="2"/>
              <a:buChar char="Ø"/>
            </a:pPr>
            <a:r>
              <a:rPr lang="en-US" sz="3200" dirty="0"/>
              <a:t>Government and NGO reports on menstrual hygiene management</a:t>
            </a:r>
          </a:p>
          <a:p>
            <a:pPr marL="457200" indent="-457200">
              <a:buFont typeface="Wingdings" panose="05000000000000000000" pitchFamily="2" charset="2"/>
              <a:buChar char="Ø"/>
            </a:pPr>
            <a:r>
              <a:rPr lang="en-US" sz="3200" dirty="0"/>
              <a:t>Environmental studies on waste incineration and emissions</a:t>
            </a:r>
          </a:p>
          <a:p>
            <a:pPr marL="457200" indent="-457200">
              <a:buFont typeface="Wingdings" panose="05000000000000000000" pitchFamily="2" charset="2"/>
              <a:buChar char="Ø"/>
            </a:pPr>
            <a:r>
              <a:rPr lang="en-US" sz="3200" dirty="0"/>
              <a:t>Renewable energy and solar-thermal efficiency studies</a:t>
            </a:r>
          </a:p>
          <a:p>
            <a:pPr marL="457200" indent="-457200">
              <a:buFont typeface="Wingdings" panose="05000000000000000000" pitchFamily="2" charset="2"/>
              <a:buChar char="Ø"/>
            </a:pPr>
            <a:r>
              <a:rPr lang="en-US" sz="3200" dirty="0"/>
              <a:t>Field-level observations from schools and community sanitation programs</a:t>
            </a:r>
          </a:p>
          <a:p>
            <a:pPr marL="457200" indent="-457200">
              <a:buFont typeface="Wingdings" panose="05000000000000000000" pitchFamily="2" charset="2"/>
              <a:buChar char="Ø"/>
            </a:pPr>
            <a:endParaRPr lang="en-US" sz="3200" dirty="0"/>
          </a:p>
          <a:p>
            <a:r>
              <a:rPr lang="en-US" sz="3200" dirty="0"/>
              <a:t>These datasets guided feasibility, capacity estimation, and system design decisions.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39003"/>
            <a:ext cx="7810500"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TOOLS AND TECHNOLOGIES</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6" name="Group 6"/>
          <p:cNvGrpSpPr/>
          <p:nvPr/>
        </p:nvGrpSpPr>
        <p:grpSpPr>
          <a:xfrm>
            <a:off x="-25400" y="97028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highlight>
                  <a:srgbClr val="00FF00"/>
                </a:highlight>
              </a:endParaRPr>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highlight>
                  <a:srgbClr val="00FF00"/>
                </a:highlight>
              </a:endParaRPr>
            </a:p>
          </p:txBody>
        </p:sp>
      </p:grpSp>
      <p:sp>
        <p:nvSpPr>
          <p:cNvPr id="11" name="AutoShape 2">
            <a:extLst>
              <a:ext uri="{FF2B5EF4-FFF2-40B4-BE49-F238E27FC236}">
                <a16:creationId xmlns:a16="http://schemas.microsoft.com/office/drawing/2014/main" id="{FC68FF92-5F68-4F5E-BD2A-BD9D829B1BAC}"/>
              </a:ext>
            </a:extLst>
          </p:cNvPr>
          <p:cNvSpPr/>
          <p:nvPr/>
        </p:nvSpPr>
        <p:spPr>
          <a:xfrm rot="76301" flipV="1">
            <a:off x="1029927" y="1780232"/>
            <a:ext cx="7808041" cy="197441"/>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5" name="TextBox 14">
            <a:extLst>
              <a:ext uri="{FF2B5EF4-FFF2-40B4-BE49-F238E27FC236}">
                <a16:creationId xmlns:a16="http://schemas.microsoft.com/office/drawing/2014/main" id="{632D0C3B-8627-407A-A534-B8B7C2E191A8}"/>
              </a:ext>
            </a:extLst>
          </p:cNvPr>
          <p:cNvSpPr txBox="1"/>
          <p:nvPr/>
        </p:nvSpPr>
        <p:spPr>
          <a:xfrm>
            <a:off x="6553200" y="9660289"/>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9" name="Picture 2" descr="SRCAS Official Page (@srcasofficial) · India · Instagram photos and videos">
            <a:extLst>
              <a:ext uri="{FF2B5EF4-FFF2-40B4-BE49-F238E27FC236}">
                <a16:creationId xmlns:a16="http://schemas.microsoft.com/office/drawing/2014/main" id="{3FBA5F40-5091-C321-2731-29C1DBA8E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106B4-0BB0-225A-6A8B-076D3CD062D9}"/>
              </a:ext>
            </a:extLst>
          </p:cNvPr>
          <p:cNvSpPr txBox="1"/>
          <p:nvPr/>
        </p:nvSpPr>
        <p:spPr>
          <a:xfrm>
            <a:off x="685801" y="2064293"/>
            <a:ext cx="15011399" cy="7478970"/>
          </a:xfrm>
          <a:prstGeom prst="rect">
            <a:avLst/>
          </a:prstGeom>
          <a:noFill/>
        </p:spPr>
        <p:txBody>
          <a:bodyPr wrap="square" rtlCol="0">
            <a:spAutoFit/>
          </a:bodyPr>
          <a:lstStyle/>
          <a:p>
            <a:r>
              <a:rPr lang="en-IN" sz="3200" b="1" dirty="0"/>
              <a:t>Hardware &amp; Core Technologies:</a:t>
            </a:r>
            <a:endParaRPr lang="en-IN" sz="3200" dirty="0"/>
          </a:p>
          <a:p>
            <a:pPr marL="457200" indent="-457200">
              <a:buFont typeface="Wingdings" panose="05000000000000000000" pitchFamily="2" charset="2"/>
              <a:buChar char="Ø"/>
            </a:pPr>
            <a:r>
              <a:rPr lang="en-IN" sz="3200" dirty="0"/>
              <a:t>Solar thermal reflector system (foldable and portable)</a:t>
            </a:r>
          </a:p>
          <a:p>
            <a:pPr marL="457200" indent="-457200">
              <a:buFont typeface="Wingdings" panose="05000000000000000000" pitchFamily="2" charset="2"/>
              <a:buChar char="Ø"/>
            </a:pPr>
            <a:r>
              <a:rPr lang="en-IN" sz="3200" dirty="0"/>
              <a:t>Absorber plate with insulated incineration chamber</a:t>
            </a:r>
          </a:p>
          <a:p>
            <a:pPr marL="457200" indent="-457200">
              <a:buFont typeface="Wingdings" panose="05000000000000000000" pitchFamily="2" charset="2"/>
              <a:buChar char="Ø"/>
            </a:pPr>
            <a:r>
              <a:rPr lang="en-IN" sz="3200" dirty="0"/>
              <a:t>Ceramic / metal heat storage plates</a:t>
            </a:r>
          </a:p>
          <a:p>
            <a:pPr marL="457200" indent="-457200">
              <a:buFont typeface="Wingdings" panose="05000000000000000000" pitchFamily="2" charset="2"/>
              <a:buChar char="Ø"/>
            </a:pPr>
            <a:r>
              <a:rPr lang="en-IN" sz="3200" dirty="0"/>
              <a:t>Dual-chamber incinerator (pre-drying + combustion)</a:t>
            </a:r>
          </a:p>
          <a:p>
            <a:pPr marL="457200" indent="-457200">
              <a:buFont typeface="Wingdings" panose="05000000000000000000" pitchFamily="2" charset="2"/>
              <a:buChar char="Ø"/>
            </a:pPr>
            <a:r>
              <a:rPr lang="en-IN" sz="3200" dirty="0"/>
              <a:t>Chimney with smoke control design</a:t>
            </a:r>
          </a:p>
          <a:p>
            <a:endParaRPr lang="en-IN" sz="3200" dirty="0"/>
          </a:p>
          <a:p>
            <a:r>
              <a:rPr lang="en-IN" sz="3200" b="1" dirty="0"/>
              <a:t>Supporting Technologies:</a:t>
            </a:r>
            <a:endParaRPr lang="en-IN" sz="3200" dirty="0"/>
          </a:p>
          <a:p>
            <a:pPr marL="457200" indent="-457200">
              <a:buFont typeface="Wingdings" panose="05000000000000000000" pitchFamily="2" charset="2"/>
              <a:buChar char="Ø"/>
            </a:pPr>
            <a:r>
              <a:rPr lang="en-IN" sz="3200" dirty="0"/>
              <a:t>Lime-based granular disinfectant (Calcium Hydroxide)</a:t>
            </a:r>
          </a:p>
          <a:p>
            <a:pPr marL="457200" indent="-457200">
              <a:buFont typeface="Wingdings" panose="05000000000000000000" pitchFamily="2" charset="2"/>
              <a:buChar char="Ø"/>
            </a:pPr>
            <a:r>
              <a:rPr lang="en-IN" sz="3200" dirty="0"/>
              <a:t>Passive airflow and gravity-based sliding tray mechanism</a:t>
            </a:r>
          </a:p>
          <a:p>
            <a:endParaRPr lang="en-IN" sz="3200" dirty="0"/>
          </a:p>
          <a:p>
            <a:r>
              <a:rPr lang="en-IN" sz="3200" b="1" dirty="0"/>
              <a:t>Software / Analytical Tools (Design Phase):</a:t>
            </a:r>
            <a:endParaRPr lang="en-IN" sz="3200" dirty="0"/>
          </a:p>
          <a:p>
            <a:pPr marL="457200" indent="-457200">
              <a:buFont typeface="Wingdings" panose="05000000000000000000" pitchFamily="2" charset="2"/>
              <a:buChar char="Ø"/>
            </a:pPr>
            <a:r>
              <a:rPr lang="en-IN" sz="3200" dirty="0"/>
              <a:t>Basic thermal calculations</a:t>
            </a:r>
          </a:p>
          <a:p>
            <a:pPr marL="457200" indent="-457200">
              <a:buFont typeface="Wingdings" panose="05000000000000000000" pitchFamily="2" charset="2"/>
              <a:buChar char="Ø"/>
            </a:pPr>
            <a:r>
              <a:rPr lang="en-IN" sz="3200" dirty="0"/>
              <a:t>Feasibility and cost analysis tools</a:t>
            </a:r>
          </a:p>
          <a:p>
            <a:pPr marL="457200" indent="-457200">
              <a:buFont typeface="Wingdings" panose="05000000000000000000" pitchFamily="2" charset="2"/>
              <a:buChar char="Ø"/>
            </a:pPr>
            <a:r>
              <a:rPr lang="en-IN" sz="3200" dirty="0"/>
              <a:t>Conceptual design modelling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0" y="785686"/>
            <a:ext cx="12666889" cy="774892"/>
          </a:xfrm>
          <a:prstGeom prst="rect">
            <a:avLst/>
          </a:prstGeom>
        </p:spPr>
        <p:txBody>
          <a:bodyPr wrap="square"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MODEL DEVELOPMENT &amp; EVALUATION</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0" y="97663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p>
          </p:txBody>
        </p:sp>
      </p:grpSp>
      <p:sp>
        <p:nvSpPr>
          <p:cNvPr id="12" name="AutoShape 2">
            <a:extLst>
              <a:ext uri="{FF2B5EF4-FFF2-40B4-BE49-F238E27FC236}">
                <a16:creationId xmlns:a16="http://schemas.microsoft.com/office/drawing/2014/main" id="{AA176DA4-7FBF-4E70-9649-96A4C2EBBD22}"/>
              </a:ext>
            </a:extLst>
          </p:cNvPr>
          <p:cNvSpPr/>
          <p:nvPr/>
        </p:nvSpPr>
        <p:spPr>
          <a:xfrm rot="76301" flipV="1">
            <a:off x="1127080" y="1543846"/>
            <a:ext cx="11672095" cy="289086"/>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4" name="TextBox 13">
            <a:extLst>
              <a:ext uri="{FF2B5EF4-FFF2-40B4-BE49-F238E27FC236}">
                <a16:creationId xmlns:a16="http://schemas.microsoft.com/office/drawing/2014/main" id="{06D84118-3CCD-4EF4-9660-899BFEAA71D8}"/>
              </a:ext>
            </a:extLst>
          </p:cNvPr>
          <p:cNvSpPr txBox="1"/>
          <p:nvPr/>
        </p:nvSpPr>
        <p:spPr>
          <a:xfrm>
            <a:off x="6477000" y="9682911"/>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 name="Picture 2" descr="SRCAS Official Page (@srcasofficial) · India · Instagram photos and videos">
            <a:extLst>
              <a:ext uri="{FF2B5EF4-FFF2-40B4-BE49-F238E27FC236}">
                <a16:creationId xmlns:a16="http://schemas.microsoft.com/office/drawing/2014/main" id="{983D7965-4E69-4760-5B48-9C1D80EC5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RCAS Official Page (@srcasofficial) · India · Instagram photos and videos">
            <a:extLst>
              <a:ext uri="{FF2B5EF4-FFF2-40B4-BE49-F238E27FC236}">
                <a16:creationId xmlns:a16="http://schemas.microsoft.com/office/drawing/2014/main" id="{6A03FF2F-1466-8CDA-FE99-288B8532B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0137" y="1524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19A4C4-A7AE-9C3C-C7A0-101FF4B83FF9}"/>
              </a:ext>
            </a:extLst>
          </p:cNvPr>
          <p:cNvSpPr txBox="1"/>
          <p:nvPr/>
        </p:nvSpPr>
        <p:spPr>
          <a:xfrm>
            <a:off x="914400" y="2045807"/>
            <a:ext cx="16230600" cy="7417415"/>
          </a:xfrm>
          <a:prstGeom prst="rect">
            <a:avLst/>
          </a:prstGeom>
          <a:noFill/>
        </p:spPr>
        <p:txBody>
          <a:bodyPr wrap="square" rtlCol="0">
            <a:spAutoFit/>
          </a:bodyPr>
          <a:lstStyle/>
          <a:p>
            <a:r>
              <a:rPr lang="en-US" sz="2800" b="1" dirty="0"/>
              <a:t>Model Name:</a:t>
            </a:r>
            <a:r>
              <a:rPr lang="en-US" sz="2800" dirty="0"/>
              <a:t> NAPKILL SMARTBIN</a:t>
            </a:r>
          </a:p>
          <a:p>
            <a:endParaRPr lang="en-US" sz="2800" dirty="0"/>
          </a:p>
          <a:p>
            <a:r>
              <a:rPr lang="en-US" sz="2800" b="1" dirty="0"/>
              <a:t>Model Development:</a:t>
            </a:r>
            <a:br>
              <a:rPr lang="en-US" sz="2800" dirty="0"/>
            </a:br>
            <a:r>
              <a:rPr lang="en-US" sz="2800" dirty="0"/>
              <a:t>The system is designed as a </a:t>
            </a:r>
            <a:r>
              <a:rPr lang="en-US" sz="2800" b="1" dirty="0"/>
              <a:t>solar-thermal incineration model</a:t>
            </a:r>
            <a:r>
              <a:rPr lang="en-US" sz="2800" dirty="0"/>
              <a:t> that operates without electricity. It integrates heat capture, storage, pre-drying, and high-temperature incineration into a compact unit.</a:t>
            </a:r>
          </a:p>
          <a:p>
            <a:endParaRPr lang="en-US" sz="2800" dirty="0"/>
          </a:p>
          <a:p>
            <a:r>
              <a:rPr lang="en-US" sz="2800" b="1" dirty="0"/>
              <a:t>Evaluation Parameters:</a:t>
            </a:r>
            <a:endParaRPr lang="en-US" sz="2800" dirty="0"/>
          </a:p>
          <a:p>
            <a:pPr marL="457200" indent="-457200">
              <a:buFont typeface="Wingdings" panose="05000000000000000000" pitchFamily="2" charset="2"/>
              <a:buChar char="Ø"/>
            </a:pPr>
            <a:r>
              <a:rPr lang="en-US" sz="2800" dirty="0"/>
              <a:t>Temperature range achieved (400–600°C)</a:t>
            </a:r>
          </a:p>
          <a:p>
            <a:pPr marL="457200" indent="-457200">
              <a:buFont typeface="Wingdings" panose="05000000000000000000" pitchFamily="2" charset="2"/>
              <a:buChar char="Ø"/>
            </a:pPr>
            <a:r>
              <a:rPr lang="en-US" sz="2800" dirty="0"/>
              <a:t>Time taken for complete incineration (7–10 minutes)</a:t>
            </a:r>
          </a:p>
          <a:p>
            <a:pPr marL="457200" indent="-457200">
              <a:buFont typeface="Wingdings" panose="05000000000000000000" pitchFamily="2" charset="2"/>
              <a:buChar char="Ø"/>
            </a:pPr>
            <a:r>
              <a:rPr lang="en-US" sz="2800" dirty="0"/>
              <a:t>Pathogen destruction effectiveness</a:t>
            </a:r>
          </a:p>
          <a:p>
            <a:pPr marL="457200" indent="-457200">
              <a:buFont typeface="Wingdings" panose="05000000000000000000" pitchFamily="2" charset="2"/>
              <a:buChar char="Ø"/>
            </a:pPr>
            <a:r>
              <a:rPr lang="en-US" sz="2800" dirty="0"/>
              <a:t>Smoke and odor reduction</a:t>
            </a:r>
          </a:p>
          <a:p>
            <a:pPr marL="457200" indent="-457200">
              <a:buFont typeface="Wingdings" panose="05000000000000000000" pitchFamily="2" charset="2"/>
              <a:buChar char="Ø"/>
            </a:pPr>
            <a:r>
              <a:rPr lang="en-US" sz="2800" dirty="0"/>
              <a:t>Cost efficiency and portability</a:t>
            </a:r>
          </a:p>
          <a:p>
            <a:endParaRPr lang="en-US" sz="2800" dirty="0"/>
          </a:p>
          <a:p>
            <a:r>
              <a:rPr lang="en-US" sz="2800" b="1" dirty="0"/>
              <a:t>Model Accuracy / Effectiveness:</a:t>
            </a:r>
            <a:endParaRPr lang="en-US" sz="2800" dirty="0"/>
          </a:p>
          <a:p>
            <a:pPr marL="457200" indent="-457200">
              <a:buFont typeface="Wingdings" panose="05000000000000000000" pitchFamily="2" charset="2"/>
              <a:buChar char="Ø"/>
            </a:pPr>
            <a:r>
              <a:rPr lang="en-US" sz="2800" dirty="0"/>
              <a:t>Near-complete destruction of pathogens</a:t>
            </a:r>
          </a:p>
          <a:p>
            <a:pPr marL="457200" indent="-457200">
              <a:buFont typeface="Wingdings" panose="05000000000000000000" pitchFamily="2" charset="2"/>
              <a:buChar char="Ø"/>
            </a:pPr>
            <a:r>
              <a:rPr lang="en-US" sz="2800" dirty="0"/>
              <a:t>Minimal residue output in the form of sterile ash</a:t>
            </a:r>
          </a:p>
          <a:p>
            <a:pPr marL="457200" indent="-457200">
              <a:buFont typeface="Wingdings" panose="05000000000000000000" pitchFamily="2" charset="2"/>
              <a:buChar char="Ø"/>
            </a:pPr>
            <a:r>
              <a:rPr lang="en-US" sz="2800" dirty="0"/>
              <a:t>Stable performance with thermal storage even during low sunlight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1" y="785686"/>
            <a:ext cx="8671200" cy="774892"/>
          </a:xfrm>
          <a:prstGeom prst="rect">
            <a:avLst/>
          </a:prstGeom>
        </p:spPr>
        <p:txBody>
          <a:bodyPr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INSIGHTS</a:t>
            </a:r>
            <a:r>
              <a:rPr lang="en-US" sz="3900" b="1" dirty="0">
                <a:solidFill>
                  <a:srgbClr val="000000"/>
                </a:solidFill>
                <a:latin typeface="Arial Bold"/>
                <a:ea typeface="Arial Bold"/>
                <a:cs typeface="Arial Bold"/>
                <a:sym typeface="Arial Bold"/>
              </a:rPr>
              <a:t> </a:t>
            </a:r>
            <a:r>
              <a:rPr lang="en-US" sz="4800" b="1" dirty="0">
                <a:solidFill>
                  <a:srgbClr val="000000"/>
                </a:solidFill>
                <a:latin typeface="Arial Bold"/>
                <a:ea typeface="Arial Bold"/>
                <a:cs typeface="Arial Bold"/>
                <a:sym typeface="Arial Bold"/>
              </a:rPr>
              <a:t>&amp; FINDINGS</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25400" y="96774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9" name="TextBox 9"/>
          <p:cNvSpPr txBox="1"/>
          <p:nvPr/>
        </p:nvSpPr>
        <p:spPr>
          <a:xfrm>
            <a:off x="6208849" y="9741484"/>
            <a:ext cx="5346634" cy="430887"/>
          </a:xfrm>
          <a:prstGeom prst="rect">
            <a:avLst/>
          </a:prstGeom>
        </p:spPr>
        <p:txBody>
          <a:bodyPr lIns="0" tIns="0" rIns="0" bIns="0" rtlCol="0" anchor="t">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11" name="AutoShape 2">
            <a:extLst>
              <a:ext uri="{FF2B5EF4-FFF2-40B4-BE49-F238E27FC236}">
                <a16:creationId xmlns:a16="http://schemas.microsoft.com/office/drawing/2014/main" id="{187B25F3-CC47-46AE-931C-ABAC8CBCE9F2}"/>
              </a:ext>
            </a:extLst>
          </p:cNvPr>
          <p:cNvSpPr/>
          <p:nvPr/>
        </p:nvSpPr>
        <p:spPr>
          <a:xfrm rot="76301" flipV="1">
            <a:off x="1029399" y="1642089"/>
            <a:ext cx="6586469" cy="136122"/>
          </a:xfrm>
          <a:prstGeom prst="line">
            <a:avLst/>
          </a:prstGeom>
          <a:ln w="57150" cap="rnd">
            <a:solidFill>
              <a:schemeClr val="accent1"/>
            </a:solidFill>
            <a:prstDash val="solid"/>
            <a:headEnd type="none" w="sm" len="sm"/>
            <a:tailEnd type="none" w="sm" len="sm"/>
          </a:ln>
        </p:spPr>
        <p:txBody>
          <a:bodyPr/>
          <a:lstStyle/>
          <a:p>
            <a:endParaRPr lang="en-US" dirty="0"/>
          </a:p>
        </p:txBody>
      </p:sp>
      <p:pic>
        <p:nvPicPr>
          <p:cNvPr id="10" name="Picture 2" descr="SRCAS Official Page (@srcasofficial) · India · Instagram photos and videos">
            <a:extLst>
              <a:ext uri="{FF2B5EF4-FFF2-40B4-BE49-F238E27FC236}">
                <a16:creationId xmlns:a16="http://schemas.microsoft.com/office/drawing/2014/main" id="{CA965956-39D0-1C0F-4250-29E4013E1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FBB5A4-8748-3D03-6FF2-0E695CB13AB2}"/>
              </a:ext>
            </a:extLst>
          </p:cNvPr>
          <p:cNvSpPr txBox="1"/>
          <p:nvPr/>
        </p:nvSpPr>
        <p:spPr>
          <a:xfrm>
            <a:off x="762000" y="2151245"/>
            <a:ext cx="15240000" cy="5509200"/>
          </a:xfrm>
          <a:prstGeom prst="rect">
            <a:avLst/>
          </a:prstGeom>
          <a:noFill/>
        </p:spPr>
        <p:txBody>
          <a:bodyPr wrap="square" rtlCol="0">
            <a:spAutoFit/>
          </a:bodyPr>
          <a:lstStyle/>
          <a:p>
            <a:r>
              <a:rPr lang="en-US" sz="3200" b="1" dirty="0"/>
              <a:t>Findings:</a:t>
            </a:r>
            <a:endParaRPr lang="en-US" sz="3200" dirty="0"/>
          </a:p>
          <a:p>
            <a:pPr marL="457200" indent="-457200">
              <a:buFont typeface="Wingdings" panose="05000000000000000000" pitchFamily="2" charset="2"/>
              <a:buChar char="Ø"/>
            </a:pPr>
            <a:r>
              <a:rPr lang="en-US" sz="3200" dirty="0"/>
              <a:t>Pre-drying significantly reduces odor and ensures complete combustion</a:t>
            </a:r>
          </a:p>
          <a:p>
            <a:pPr marL="457200" indent="-457200">
              <a:buFont typeface="Wingdings" panose="05000000000000000000" pitchFamily="2" charset="2"/>
              <a:buChar char="Ø"/>
            </a:pPr>
            <a:r>
              <a:rPr lang="en-US" sz="3200" dirty="0"/>
              <a:t>Solar thermal reflectors efficiently concentrate sunlight without electrical input</a:t>
            </a:r>
          </a:p>
          <a:p>
            <a:pPr marL="457200" indent="-457200">
              <a:buFont typeface="Wingdings" panose="05000000000000000000" pitchFamily="2" charset="2"/>
              <a:buChar char="Ø"/>
            </a:pPr>
            <a:r>
              <a:rPr lang="en-US" sz="3200" dirty="0"/>
              <a:t>Lime-based disinfectant enhances hygiene before incineration</a:t>
            </a:r>
          </a:p>
          <a:p>
            <a:pPr marL="457200" indent="-457200">
              <a:buFont typeface="Wingdings" panose="05000000000000000000" pitchFamily="2" charset="2"/>
              <a:buChar char="Ø"/>
            </a:pPr>
            <a:r>
              <a:rPr lang="en-US" sz="3200" dirty="0"/>
              <a:t>Decentralized disposal reduces environmental burden and transport costs</a:t>
            </a:r>
          </a:p>
          <a:p>
            <a:pPr marL="457200" indent="-457200">
              <a:buFont typeface="Wingdings" panose="05000000000000000000" pitchFamily="2" charset="2"/>
              <a:buChar char="Ø"/>
            </a:pPr>
            <a:r>
              <a:rPr lang="en-US" sz="3200" dirty="0"/>
              <a:t>The system is suitable for schools, rural communities, and off-grid locations</a:t>
            </a:r>
          </a:p>
          <a:p>
            <a:endParaRPr lang="en-US" sz="3200" dirty="0"/>
          </a:p>
          <a:p>
            <a:endParaRPr lang="en-US" sz="3200" dirty="0"/>
          </a:p>
          <a:p>
            <a:r>
              <a:rPr lang="en-US" sz="3200" b="1" dirty="0"/>
              <a:t>Key Insight:</a:t>
            </a:r>
            <a:br>
              <a:rPr lang="en-US" sz="3200" dirty="0"/>
            </a:br>
            <a:r>
              <a:rPr lang="en-US" sz="3200" dirty="0"/>
              <a:t>Solar-thermal incineration is a viable, low-cost alternative to electric or fuel-based sanitary waste disposal systems</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906F419-9A35-4ED5-80FF-81862CFF85E2}"/>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B54CBCF4-470B-44AA-874F-813B6446E6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677CA67A-52BB-4A5E-A960-6DEF764FF7C5}"/>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377130CD-4414-44A3-83D7-A568870742D4}"/>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DATA VISUALIZATION</a:t>
            </a:r>
          </a:p>
        </p:txBody>
      </p:sp>
      <p:sp>
        <p:nvSpPr>
          <p:cNvPr id="8" name="AutoShape 2">
            <a:extLst>
              <a:ext uri="{FF2B5EF4-FFF2-40B4-BE49-F238E27FC236}">
                <a16:creationId xmlns:a16="http://schemas.microsoft.com/office/drawing/2014/main" id="{EEFBD729-D037-4088-9321-8A1B71F52947}"/>
              </a:ext>
            </a:extLst>
          </p:cNvPr>
          <p:cNvSpPr/>
          <p:nvPr/>
        </p:nvSpPr>
        <p:spPr>
          <a:xfrm rot="76301" flipV="1">
            <a:off x="915480" y="1723058"/>
            <a:ext cx="6093842" cy="164811"/>
          </a:xfrm>
          <a:prstGeom prst="line">
            <a:avLst/>
          </a:prstGeom>
          <a:ln w="57150" cap="rnd">
            <a:solidFill>
              <a:schemeClr val="accent1"/>
            </a:solidFill>
            <a:prstDash val="solid"/>
            <a:headEnd type="none" w="sm" len="sm"/>
            <a:tailEnd type="none" w="sm" len="sm"/>
          </a:ln>
        </p:spPr>
        <p:txBody>
          <a:bodyPr/>
          <a:lstStyle/>
          <a:p>
            <a:endParaRPr lang="en-US" dirty="0">
              <a:highlight>
                <a:srgbClr val="0B533D"/>
              </a:highlight>
            </a:endParaRPr>
          </a:p>
        </p:txBody>
      </p:sp>
      <p:sp>
        <p:nvSpPr>
          <p:cNvPr id="10" name="TextBox 9">
            <a:extLst>
              <a:ext uri="{FF2B5EF4-FFF2-40B4-BE49-F238E27FC236}">
                <a16:creationId xmlns:a16="http://schemas.microsoft.com/office/drawing/2014/main" id="{31A7607B-424C-476E-B94E-D71522D359F3}"/>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30229650-94B7-32D2-556A-058FD3CC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BA44F0-DDC4-957D-FD13-7A8BF7B65F1F}"/>
              </a:ext>
            </a:extLst>
          </p:cNvPr>
          <p:cNvSpPr txBox="1"/>
          <p:nvPr/>
        </p:nvSpPr>
        <p:spPr>
          <a:xfrm>
            <a:off x="1208762" y="2146104"/>
            <a:ext cx="12496800" cy="6186309"/>
          </a:xfrm>
          <a:prstGeom prst="rect">
            <a:avLst/>
          </a:prstGeom>
          <a:noFill/>
        </p:spPr>
        <p:txBody>
          <a:bodyPr wrap="square" lIns="91440" tIns="45720" rIns="91440" bIns="45720" rtlCol="0" anchor="t">
            <a:spAutoFit/>
          </a:bodyPr>
          <a:lstStyle/>
          <a:p>
            <a:r>
              <a:rPr lang="en-US" sz="3600" b="1" dirty="0"/>
              <a:t>Visual Elements Suggested for Slide:</a:t>
            </a:r>
            <a:endParaRPr lang="en-US" sz="3600" dirty="0"/>
          </a:p>
          <a:p>
            <a:pPr marL="571500" indent="-571500">
              <a:buFont typeface="Wingdings" panose="05000000000000000000" pitchFamily="2" charset="2"/>
              <a:buChar char="Ø"/>
            </a:pPr>
            <a:r>
              <a:rPr lang="en-US" sz="3600" dirty="0"/>
              <a:t>Process flow diagram of NAPKILL SMARTBIN</a:t>
            </a:r>
          </a:p>
          <a:p>
            <a:pPr marL="571500" indent="-571500">
              <a:buFont typeface="Wingdings" panose="05000000000000000000" pitchFamily="2" charset="2"/>
              <a:buChar char="Ø"/>
            </a:pPr>
            <a:r>
              <a:rPr lang="en-US" sz="3600" dirty="0"/>
              <a:t>Temperature vs. time graph during incineration</a:t>
            </a:r>
          </a:p>
          <a:p>
            <a:pPr marL="571500" indent="-571500">
              <a:buFont typeface="Wingdings" panose="05000000000000000000" pitchFamily="2" charset="2"/>
              <a:buChar char="Ø"/>
            </a:pPr>
            <a:r>
              <a:rPr lang="en-US" sz="3600" dirty="0"/>
              <a:t>Cost comparison chart with electric incinerators</a:t>
            </a:r>
          </a:p>
          <a:p>
            <a:pPr marL="571500" indent="-571500">
              <a:buFont typeface="Wingdings" panose="05000000000000000000" pitchFamily="2" charset="2"/>
              <a:buChar char="Ø"/>
            </a:pPr>
            <a:r>
              <a:rPr lang="en-US" sz="3600" dirty="0"/>
              <a:t>Environmental impact reduction infographic</a:t>
            </a:r>
            <a:endParaRPr lang="en-US" sz="3600" dirty="0">
              <a:ea typeface="Calibri"/>
              <a:cs typeface="Calibri"/>
            </a:endParaRPr>
          </a:p>
          <a:p>
            <a:pPr marL="571500" indent="-571500">
              <a:buFont typeface="Wingdings" panose="05000000000000000000" pitchFamily="2" charset="2"/>
              <a:buChar char="Ø"/>
            </a:pPr>
            <a:endParaRPr lang="en-US" sz="3600" dirty="0">
              <a:ea typeface="Calibri"/>
              <a:cs typeface="Calibri"/>
            </a:endParaRPr>
          </a:p>
          <a:p>
            <a:r>
              <a:rPr lang="en-US" sz="3600" b="1" dirty="0"/>
              <a:t>Visualization Dashboard(Video):</a:t>
            </a:r>
            <a:endParaRPr lang="en-US" sz="3600" b="1" dirty="0">
              <a:ea typeface="Calibri"/>
              <a:cs typeface="Calibri"/>
            </a:endParaRPr>
          </a:p>
          <a:p>
            <a:endParaRPr lang="en-US" sz="3600" b="1" dirty="0">
              <a:ea typeface="Calibri"/>
              <a:cs typeface="Calibri"/>
            </a:endParaRPr>
          </a:p>
          <a:p>
            <a:r>
              <a:rPr lang="en-US" sz="3600" b="1" dirty="0">
                <a:ea typeface="Calibri"/>
                <a:cs typeface="Calibri"/>
              </a:rPr>
              <a:t>GitHub Link:</a:t>
            </a:r>
          </a:p>
          <a:p>
            <a:r>
              <a:rPr lang="en-US" sz="3600" b="1">
                <a:ea typeface="Calibri"/>
                <a:cs typeface="Calibri"/>
                <a:hlinkClick r:id="rId5"/>
              </a:rPr>
              <a:t>https://github.com/Gayathrisree23/napkill-smartbin</a:t>
            </a:r>
            <a:endParaRPr lang="en-US" sz="3600" b="1">
              <a:ea typeface="Calibri"/>
              <a:cs typeface="Calibri"/>
            </a:endParaRPr>
          </a:p>
          <a:p>
            <a:endParaRPr lang="en-US" sz="3600" b="1" dirty="0">
              <a:ea typeface="Calibri"/>
              <a:cs typeface="Calibri"/>
            </a:endParaRPr>
          </a:p>
        </p:txBody>
      </p:sp>
      <p:pic>
        <p:nvPicPr>
          <p:cNvPr id="13" name="20260117-1703-11.9203598">
            <a:hlinkClick r:id="" action="ppaction://media"/>
            <a:extLst>
              <a:ext uri="{FF2B5EF4-FFF2-40B4-BE49-F238E27FC236}">
                <a16:creationId xmlns:a16="http://schemas.microsoft.com/office/drawing/2014/main" id="{0A75229F-C2FD-AED3-94C4-D37D9943E29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25000" y="5142875"/>
            <a:ext cx="8477504" cy="4059440"/>
          </a:xfrm>
          <a:prstGeom prst="rect">
            <a:avLst/>
          </a:prstGeom>
        </p:spPr>
      </p:pic>
    </p:spTree>
    <p:extLst>
      <p:ext uri="{BB962C8B-B14F-4D97-AF65-F5344CB8AC3E}">
        <p14:creationId xmlns:p14="http://schemas.microsoft.com/office/powerpoint/2010/main" val="13147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3691-27AF-36CF-B224-67EAB2758990}"/>
            </a:ext>
          </a:extLst>
        </p:cNvPr>
        <p:cNvGrpSpPr/>
        <p:nvPr/>
      </p:nvGrpSpPr>
      <p:grpSpPr>
        <a:xfrm>
          <a:off x="0" y="0"/>
          <a:ext cx="0" cy="0"/>
          <a:chOff x="0" y="0"/>
          <a:chExt cx="0" cy="0"/>
        </a:xfrm>
      </p:grpSpPr>
      <p:grpSp>
        <p:nvGrpSpPr>
          <p:cNvPr id="2" name="Group 6">
            <a:extLst>
              <a:ext uri="{FF2B5EF4-FFF2-40B4-BE49-F238E27FC236}">
                <a16:creationId xmlns:a16="http://schemas.microsoft.com/office/drawing/2014/main" id="{36F563E1-DDA4-4D39-A341-EFDADA7F3AEB}"/>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E0A3E520-9166-C1B8-D98C-9DCB18D628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4C88B073-C5F2-AA3E-F759-EBB6C2FC3A34}"/>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C98509F1-7F5A-9530-B3CD-8E6ED5408AD8}"/>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CONCLUSION</a:t>
            </a:r>
          </a:p>
        </p:txBody>
      </p:sp>
      <p:sp>
        <p:nvSpPr>
          <p:cNvPr id="8" name="AutoShape 2">
            <a:extLst>
              <a:ext uri="{FF2B5EF4-FFF2-40B4-BE49-F238E27FC236}">
                <a16:creationId xmlns:a16="http://schemas.microsoft.com/office/drawing/2014/main" id="{7C4882D6-88D0-7EE5-7A5F-6ADA0C3B56A0}"/>
              </a:ext>
            </a:extLst>
          </p:cNvPr>
          <p:cNvSpPr/>
          <p:nvPr/>
        </p:nvSpPr>
        <p:spPr>
          <a:xfrm rot="76301" flipV="1">
            <a:off x="915208" y="1747579"/>
            <a:ext cx="3884586" cy="115767"/>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0" name="TextBox 9">
            <a:extLst>
              <a:ext uri="{FF2B5EF4-FFF2-40B4-BE49-F238E27FC236}">
                <a16:creationId xmlns:a16="http://schemas.microsoft.com/office/drawing/2014/main" id="{F60A4893-8B21-9D8D-B4BB-60E0036812AB}"/>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C1F31F3-CFB6-0F10-AC21-AA90D790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65A611-DFD2-F990-4C6B-C55604F2C4D7}"/>
              </a:ext>
            </a:extLst>
          </p:cNvPr>
          <p:cNvSpPr txBox="1"/>
          <p:nvPr/>
        </p:nvSpPr>
        <p:spPr>
          <a:xfrm>
            <a:off x="1219200" y="3314701"/>
            <a:ext cx="14968537" cy="3046988"/>
          </a:xfrm>
          <a:prstGeom prst="rect">
            <a:avLst/>
          </a:prstGeom>
          <a:noFill/>
        </p:spPr>
        <p:txBody>
          <a:bodyPr wrap="square" rtlCol="0">
            <a:spAutoFit/>
          </a:bodyPr>
          <a:lstStyle/>
          <a:p>
            <a:r>
              <a:rPr lang="en-US" sz="3200" dirty="0"/>
              <a:t>NAPKILL SMARTBIN presents a sustainable, affordable, and decentralized solution to sanitary napkin waste disposal. By leveraging solar-thermal energy and simple mechanical design, the system eliminates reliance on electricity, minimizes environmental impact, and ensures hygienic disposal. Its portability and low cost make it highly suitable for rural, semi-urban, and institutional settings. The innovation demonstrates strong technical, economic, and environmental feasibility with high social impact potential.</a:t>
            </a:r>
            <a:endParaRPr lang="en-IN" sz="3200" dirty="0"/>
          </a:p>
        </p:txBody>
      </p:sp>
    </p:spTree>
    <p:extLst>
      <p:ext uri="{BB962C8B-B14F-4D97-AF65-F5344CB8AC3E}">
        <p14:creationId xmlns:p14="http://schemas.microsoft.com/office/powerpoint/2010/main" val="89065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46034" y="1299545"/>
            <a:ext cx="9926261" cy="967124"/>
          </a:xfrm>
          <a:prstGeom prst="rect">
            <a:avLst/>
          </a:prstGeom>
        </p:spPr>
        <p:txBody>
          <a:bodyPr lIns="0" tIns="0" rIns="0" bIns="0" rtlCol="0" anchor="t">
            <a:spAutoFit/>
          </a:bodyPr>
          <a:lstStyle/>
          <a:p>
            <a:pPr algn="l">
              <a:lnSpc>
                <a:spcPts val="8553"/>
              </a:lnSpc>
            </a:pPr>
            <a:r>
              <a:rPr lang="en-US" sz="4800" b="1" dirty="0">
                <a:solidFill>
                  <a:srgbClr val="000000"/>
                </a:solidFill>
                <a:latin typeface="Cambria Bold"/>
                <a:ea typeface="Cambria Bold"/>
                <a:cs typeface="Cambria Bold"/>
                <a:sym typeface="Cambria Bold"/>
              </a:rPr>
              <a:t>Team Member Details </a:t>
            </a:r>
          </a:p>
        </p:txBody>
      </p:sp>
      <p:sp>
        <p:nvSpPr>
          <p:cNvPr id="4" name="TextBox 4"/>
          <p:cNvSpPr txBox="1"/>
          <p:nvPr/>
        </p:nvSpPr>
        <p:spPr>
          <a:xfrm>
            <a:off x="1428827" y="2722639"/>
            <a:ext cx="5448256" cy="5018105"/>
          </a:xfrm>
          <a:prstGeom prst="rect">
            <a:avLst/>
          </a:prstGeom>
        </p:spPr>
        <p:txBody>
          <a:bodyPr lIns="0" tIns="0" rIns="0" bIns="0" rtlCol="0" anchor="t">
            <a:spAutoFit/>
          </a:bodyPr>
          <a:lstStyle/>
          <a:p>
            <a:pPr algn="l">
              <a:lnSpc>
                <a:spcPts val="6659"/>
              </a:lnSpc>
            </a:pPr>
            <a:r>
              <a:rPr lang="en-US" sz="2663" b="1" dirty="0">
                <a:solidFill>
                  <a:schemeClr val="tx2">
                    <a:lumMod val="75000"/>
                  </a:schemeClr>
                </a:solidFill>
                <a:latin typeface="Cambria Bold"/>
                <a:ea typeface="Cambria Bold"/>
                <a:cs typeface="Cambria Bold"/>
                <a:sym typeface="Cambria Bold"/>
              </a:rPr>
              <a:t>Team Member 1 Name: </a:t>
            </a:r>
            <a:r>
              <a:rPr lang="en-US" sz="2663" b="1" dirty="0" err="1">
                <a:solidFill>
                  <a:schemeClr val="tx2">
                    <a:lumMod val="75000"/>
                  </a:schemeClr>
                </a:solidFill>
                <a:latin typeface="Cambria Bold"/>
                <a:ea typeface="Cambria Bold"/>
                <a:cs typeface="Cambria Bold"/>
                <a:sym typeface="Cambria Bold"/>
              </a:rPr>
              <a:t>Gayathrisree</a:t>
            </a:r>
            <a:r>
              <a:rPr lang="en-US" sz="2663" b="1" dirty="0">
                <a:solidFill>
                  <a:schemeClr val="tx2">
                    <a:lumMod val="75000"/>
                  </a:schemeClr>
                </a:solidFill>
                <a:latin typeface="Cambria Bold"/>
                <a:ea typeface="Cambria Bold"/>
                <a:cs typeface="Cambria Bold"/>
                <a:sym typeface="Cambria Bold"/>
              </a:rPr>
              <a:t> P</a:t>
            </a:r>
          </a:p>
          <a:p>
            <a:pPr algn="l">
              <a:lnSpc>
                <a:spcPts val="6659"/>
              </a:lnSpc>
            </a:pPr>
            <a:r>
              <a:rPr lang="en-US" sz="2663" dirty="0">
                <a:solidFill>
                  <a:srgbClr val="000000"/>
                </a:solidFill>
                <a:latin typeface="Cambria"/>
                <a:ea typeface="Cambria"/>
                <a:cs typeface="Cambria"/>
                <a:sym typeface="Cambria"/>
              </a:rPr>
              <a:t>Branch: CS	Stream: BCA   Year: II </a:t>
            </a:r>
          </a:p>
          <a:p>
            <a:pPr algn="l">
              <a:lnSpc>
                <a:spcPts val="6659"/>
              </a:lnSpc>
            </a:pPr>
            <a:r>
              <a:rPr lang="en-US" sz="2663" b="1" dirty="0">
                <a:solidFill>
                  <a:schemeClr val="tx2">
                    <a:lumMod val="75000"/>
                  </a:schemeClr>
                </a:solidFill>
                <a:latin typeface="Cambria Bold"/>
                <a:ea typeface="Cambria Bold"/>
                <a:cs typeface="Cambria Bold"/>
                <a:sym typeface="Cambria Bold"/>
              </a:rPr>
              <a:t>Team Member 2 Name: </a:t>
            </a:r>
          </a:p>
          <a:p>
            <a:pPr algn="l">
              <a:lnSpc>
                <a:spcPts val="6659"/>
              </a:lnSpc>
            </a:pPr>
            <a:r>
              <a:rPr lang="en-US" sz="2663" b="1" dirty="0">
                <a:solidFill>
                  <a:schemeClr val="tx2">
                    <a:lumMod val="75000"/>
                  </a:schemeClr>
                </a:solidFill>
                <a:latin typeface="Cambria Bold"/>
                <a:ea typeface="Cambria Bold"/>
                <a:cs typeface="Cambria Bold"/>
                <a:sym typeface="Cambria Bold"/>
              </a:rPr>
              <a:t>Inas Fathima C</a:t>
            </a:r>
          </a:p>
          <a:p>
            <a:pPr algn="l">
              <a:lnSpc>
                <a:spcPts val="6659"/>
              </a:lnSpc>
            </a:pPr>
            <a:r>
              <a:rPr lang="en-US" sz="2663" dirty="0">
                <a:solidFill>
                  <a:srgbClr val="000000"/>
                </a:solidFill>
                <a:latin typeface="Cambria"/>
                <a:ea typeface="Cambria"/>
                <a:cs typeface="Cambria"/>
                <a:sym typeface="Cambria"/>
              </a:rPr>
              <a:t>Branch: CS	Stream: BCA	    Year: II</a:t>
            </a:r>
          </a:p>
        </p:txBody>
      </p:sp>
      <p:grpSp>
        <p:nvGrpSpPr>
          <p:cNvPr id="6" name="Group 6"/>
          <p:cNvGrpSpPr/>
          <p:nvPr/>
        </p:nvGrpSpPr>
        <p:grpSpPr>
          <a:xfrm>
            <a:off x="0" y="98425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11" name="AutoShape 2">
            <a:extLst>
              <a:ext uri="{FF2B5EF4-FFF2-40B4-BE49-F238E27FC236}">
                <a16:creationId xmlns:a16="http://schemas.microsoft.com/office/drawing/2014/main" id="{BB236627-BFFE-4DA6-AE70-D89D38F93BA2}"/>
              </a:ext>
            </a:extLst>
          </p:cNvPr>
          <p:cNvSpPr/>
          <p:nvPr/>
        </p:nvSpPr>
        <p:spPr>
          <a:xfrm rot="76301" flipV="1">
            <a:off x="1447313" y="2197704"/>
            <a:ext cx="6220441" cy="184339"/>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3" name="TextBox 12">
            <a:extLst>
              <a:ext uri="{FF2B5EF4-FFF2-40B4-BE49-F238E27FC236}">
                <a16:creationId xmlns:a16="http://schemas.microsoft.com/office/drawing/2014/main" id="{6E13701A-D11B-47E0-9715-913854F0FC34}"/>
              </a:ext>
            </a:extLst>
          </p:cNvPr>
          <p:cNvSpPr txBox="1"/>
          <p:nvPr/>
        </p:nvSpPr>
        <p:spPr>
          <a:xfrm>
            <a:off x="6383764" y="9759111"/>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0E65ECB-EC73-6E66-6276-28C24A430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607</Words>
  <Application>Microsoft Office PowerPoint</Application>
  <PresentationFormat>Custom</PresentationFormat>
  <Paragraphs>134</Paragraphs>
  <Slides>8</Slides>
  <Notes>6</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SRCAS HACKATHON 2.0.potx</dc:title>
  <dc:creator>Lenovo</dc:creator>
  <cp:lastModifiedBy>Inas Fathima</cp:lastModifiedBy>
  <cp:revision>33</cp:revision>
  <dcterms:created xsi:type="dcterms:W3CDTF">2006-08-16T00:00:00Z</dcterms:created>
  <dcterms:modified xsi:type="dcterms:W3CDTF">2026-01-18T09:17:35Z</dcterms:modified>
  <dc:identifier>DAG4EuKCp_0</dc:identifier>
</cp:coreProperties>
</file>